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14" r:id="rId4"/>
    <p:sldMasterId id="2147483732" r:id="rId5"/>
    <p:sldMasterId id="2147483750" r:id="rId6"/>
  </p:sldMasterIdLst>
  <p:notesMasterIdLst>
    <p:notesMasterId r:id="rId13"/>
  </p:notesMasterIdLst>
  <p:sldIdLst>
    <p:sldId id="257" r:id="rId7"/>
    <p:sldId id="258" r:id="rId8"/>
    <p:sldId id="259" r:id="rId9"/>
    <p:sldId id="260" r:id="rId10"/>
    <p:sldId id="261" r:id="rId11"/>
    <p:sldId id="26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24" y="-78"/>
      </p:cViewPr>
      <p:guideLst>
        <p:guide orient="horz" pos="2160"/>
        <p:guide pos="2880"/>
      </p:guideLst>
    </p:cSldViewPr>
  </p:slideViewPr>
  <p:notesTextViewPr>
    <p:cViewPr>
      <p:scale>
        <a:sx n="1" d="1"/>
        <a:sy n="1" d="1"/>
      </p:scale>
      <p:origin x="0" y="37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84321-20DC-4453-BEDD-1C210C46F5FE}" type="datetimeFigureOut">
              <a:rPr lang="en-US" smtClean="0"/>
              <a:t>9/14/2018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85AA2-5A9E-4583-B2B9-486606664E29}" type="slidenum">
              <a:rPr lang="en-US" smtClean="0"/>
              <a:t>‹#›</a:t>
            </a:fld>
            <a:endParaRPr lang="en-US"/>
          </a:p>
        </p:txBody>
      </p:sp>
    </p:spTree>
    <p:extLst>
      <p:ext uri="{BB962C8B-B14F-4D97-AF65-F5344CB8AC3E}">
        <p14:creationId xmlns:p14="http://schemas.microsoft.com/office/powerpoint/2010/main" val="3172618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During 1998 to 2008,</a:t>
            </a:r>
            <a:r>
              <a:rPr lang="en-US" altLang="en-US" baseline="0" dirty="0" smtClean="0">
                <a:ea typeface="ＭＳ Ｐゴシック" panose="020B0600070205080204" pitchFamily="34" charset="-128"/>
              </a:rPr>
              <a:t> the house prices increased rapidly as a result of factors such as low interest rates, overgenerous lending as well as speculation. The housing bubble experienced a burst which occurred simultaneously with crashes in other asset bubbles consequently causing a credit crisis. The web of financial innovations which was intended to lower the risk enhanced the spreading of the crisis among the financial markets as well as into the real economy. The profit-seeking financial institutions opted to apply complex financial processes like inadequate risk analysis, highly leveraged borrowing  as well as limited regulations resulting in betting on one result. Prior to September 2008, the US governing institutions focused on addressing liquidity issues, stimulating demand, and preventing </a:t>
            </a:r>
            <a:r>
              <a:rPr lang="en-US" altLang="en-US" baseline="0" smtClean="0">
                <a:ea typeface="ＭＳ Ｐゴシック" panose="020B0600070205080204" pitchFamily="34" charset="-128"/>
              </a:rPr>
              <a:t>mortgage foreclosures.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solidFill>
                  <a:prstClr val="black"/>
                </a:solidFill>
                <a:latin typeface="Arial" panose="020B0604020202020204" pitchFamily="34" charset="0"/>
              </a:rPr>
              <a:pPr>
                <a:spcBef>
                  <a:spcPct val="0"/>
                </a:spcBef>
              </a:pPr>
              <a:t>2</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65411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*Note: to access hyperlinks, go to Slide Show view.</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Start with the first topic you want to present.</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First research the main idea you want to talk about, research sources, images/graphs/diagrams/tables.</a:t>
            </a:r>
          </a:p>
          <a:p>
            <a:pPr eaLnBrk="1" hangingPunct="1">
              <a:spcBef>
                <a:spcPct val="0"/>
              </a:spcBef>
            </a:pPr>
            <a:r>
              <a:rPr lang="en-US" altLang="en-US" dirty="0">
                <a:ea typeface="ＭＳ Ｐゴシック" panose="020B0600070205080204" pitchFamily="34" charset="-128"/>
              </a:rPr>
              <a:t>Try to express the main concepts in a brief manner, such as bullet points, images with key words.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Explain the slide in the speaker’s notes.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solidFill>
                  <a:prstClr val="black"/>
                </a:solidFill>
                <a:latin typeface="Arial" panose="020B0604020202020204" pitchFamily="34" charset="0"/>
              </a:rPr>
              <a:pPr>
                <a:spcBef>
                  <a:spcPct val="0"/>
                </a:spcBef>
              </a:pPr>
              <a:t>3</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53876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Make sure to include speaker’s notes.</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solidFill>
                  <a:prstClr val="black"/>
                </a:solidFill>
                <a:latin typeface="Arial" panose="020B0604020202020204" pitchFamily="34" charset="0"/>
              </a:rPr>
              <a:pPr>
                <a:spcBef>
                  <a:spcPct val="0"/>
                </a:spcBef>
              </a:pPr>
              <a:t>4</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68676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Include Speaker’s notes.</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solidFill>
                  <a:prstClr val="black"/>
                </a:solidFill>
                <a:latin typeface="Arial" panose="020B0604020202020204" pitchFamily="34" charset="0"/>
              </a:rPr>
              <a:pPr>
                <a:spcBef>
                  <a:spcPct val="0"/>
                </a:spcBef>
              </a:pPr>
              <a:t>5</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908495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solidFill>
                  <a:prstClr val="black"/>
                </a:solidFill>
                <a:latin typeface="Arial" panose="020B0604020202020204" pitchFamily="34" charset="0"/>
              </a:rPr>
              <a:pPr>
                <a:spcBef>
                  <a:spcPct val="0"/>
                </a:spcBef>
              </a:pPr>
              <a:t>6</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26641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1178397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552543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962430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2765171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2072211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1005845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715492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2822007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34736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157977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559790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334593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34130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934802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0636766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1028970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118217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2252723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9887713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756263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1987596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19223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1435979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749652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28983744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88982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7281278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8911840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791975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919049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399025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43380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01578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7596527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1808970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882192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2570229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6024087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190266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30972082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664048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25882463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045205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5027565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306759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4450992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915507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5685375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5459642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0409684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281759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28584269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7905812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8022325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20564744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554695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23704930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470414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35092365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0015843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4371699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7498395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3285404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2969301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759201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248608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11943924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0825861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12485239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144687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9366679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2697983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21161084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23031676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454601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6562913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7922283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2067667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9831850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7454224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853317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2816774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0868820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91031588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28678059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8011204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5132260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9462519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20115844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5822250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13643346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866661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76333299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463556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192405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4141013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1024513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008934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355717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06112791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55054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heme" Target="../theme/theme5.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image" Target="../media/image1.png"/><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theme" Target="../theme/theme6.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19" Type="http://schemas.openxmlformats.org/officeDocument/2006/relationships/image" Target="../media/image1.png"/><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705493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25665306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9425460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81657156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22431832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128507274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hyperlink" Target="https://fred.stlouisfed.org/series/GDPC1" TargetMode="External"/><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hyperlink" Target="http://media.pearsoncmg.com/ph/bp/bp_hubbard_econ_5/sectionvid/section1901.html" TargetMode="External"/><Relationship Id="rId5" Type="http://schemas.openxmlformats.org/officeDocument/2006/relationships/hyperlink" Target="https://youtu.be/1pPZhDZ1IpE" TargetMode="External"/><Relationship Id="rId4" Type="http://schemas.openxmlformats.org/officeDocument/2006/relationships/hyperlink" Target="https://youtu.be/kYd51YutYqo"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fred.stlouisfed.org/series/PPIACO" TargetMode="External"/><Relationship Id="rId3" Type="http://schemas.openxmlformats.org/officeDocument/2006/relationships/hyperlink" Target="http://media.pearsoncmg.com/ph/bp/bp_hubbard_econ_5/sectionvid/section2001.html" TargetMode="External"/><Relationship Id="rId7" Type="http://schemas.openxmlformats.org/officeDocument/2006/relationships/hyperlink" Target="https://fred.stlouisfed.org/series/CPILFESL" TargetMode="External"/><Relationship Id="rId2" Type="http://schemas.openxmlformats.org/officeDocument/2006/relationships/notesSlide" Target="../notesSlides/notesSlide4.xml"/><Relationship Id="rId1" Type="http://schemas.openxmlformats.org/officeDocument/2006/relationships/slideLayout" Target="../slideLayouts/slideLayout62.xml"/><Relationship Id="rId6" Type="http://schemas.openxmlformats.org/officeDocument/2006/relationships/hyperlink" Target="https://fred.stlouisfed.org/series/CPIAUCSL#0" TargetMode="External"/><Relationship Id="rId5" Type="http://schemas.openxmlformats.org/officeDocument/2006/relationships/hyperlink" Target="https://youtu.be/1pPZhDZ1IpE" TargetMode="External"/><Relationship Id="rId4" Type="http://schemas.openxmlformats.org/officeDocument/2006/relationships/hyperlink" Target="http://media.pearsoncmg.com/ph/bp/bp_hubbard_econ_5/sectionvid/section2004.html" TargetMode="External"/><Relationship Id="rId9" Type="http://schemas.openxmlformats.org/officeDocument/2006/relationships/hyperlink" Target="https://fred.stlouisfed.org/series/UNRAT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research.stlouisfed.org/fred2/series/DFF" TargetMode="External"/><Relationship Id="rId2" Type="http://schemas.openxmlformats.org/officeDocument/2006/relationships/notesSlide" Target="../notesSlides/notesSlide5.xml"/><Relationship Id="rId1" Type="http://schemas.openxmlformats.org/officeDocument/2006/relationships/slideLayout" Target="../slideLayouts/slideLayout79.xml"/><Relationship Id="rId6" Type="http://schemas.openxmlformats.org/officeDocument/2006/relationships/hyperlink" Target="http://media.pearsoncmg.com/ph/bp/bp_hubbard_econ_5/sectionvid/section2603.html" TargetMode="External"/><Relationship Id="rId5" Type="http://schemas.openxmlformats.org/officeDocument/2006/relationships/hyperlink" Target="https://research.stlouisfed.org/fred2/series/MPRIME" TargetMode="External"/><Relationship Id="rId4" Type="http://schemas.openxmlformats.org/officeDocument/2006/relationships/hyperlink" Target="https://research.stlouisfed.org/fred2/series/GS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6.xml"/><Relationship Id="rId1" Type="http://schemas.openxmlformats.org/officeDocument/2006/relationships/slideLayout" Target="../slideLayouts/slideLayout96.xml"/><Relationship Id="rId4" Type="http://schemas.openxmlformats.org/officeDocument/2006/relationships/hyperlink" Target="https://asklibrary.com.edu/faq/1238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smtClean="0">
                <a:latin typeface="Arial" panose="020B0604020202020204" pitchFamily="34" charset="0"/>
                <a:ea typeface="ＭＳ Ｐゴシック" panose="020B0600070205080204" pitchFamily="34" charset="-128"/>
                <a:cs typeface="Arial" panose="020B0604020202020204" pitchFamily="34" charset="0"/>
              </a:rPr>
              <a:t>Financial Crisis in the US</a:t>
            </a:r>
            <a:endParaRPr lang="en-US" altLang="en-US" sz="3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dirty="0">
                <a:cs typeface="+mn-cs"/>
              </a:rPr>
              <a:t>Instructor Name</a:t>
            </a: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a:spcBef>
                <a:spcPct val="0"/>
              </a:spcBef>
              <a:buClrTx/>
              <a:buSzTx/>
              <a:buFontTx/>
              <a:buNone/>
            </a:pPr>
            <a:endParaRPr lang="en-US" altLang="en-US" sz="1800">
              <a:solidFill>
                <a:srgbClr val="0A3370"/>
              </a:solidFill>
              <a:latin typeface="Arial" panose="020B0604020202020204" pitchFamily="34" charset="0"/>
            </a:endParaRPr>
          </a:p>
        </p:txBody>
      </p:sp>
    </p:spTree>
    <p:extLst>
      <p:ext uri="{BB962C8B-B14F-4D97-AF65-F5344CB8AC3E}">
        <p14:creationId xmlns:p14="http://schemas.microsoft.com/office/powerpoint/2010/main" val="4219380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From 1998 to 2008, the house prices increased rapidly due to factors such as reduced interest rates, over-generous lending as well as speculation.</a:t>
            </a: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 credit crises emerged due to simultaneous crashes in the housing bubble as well as other asset bubbles.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 </a:t>
            </a: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There was a web of financial innovations introduced to reduce the risk hence spreading the crisis among the financial markets and the real economy. </a:t>
            </a: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The profit-seeking financial organizations employed complex financial processes including inadequate risk analysis, highly leveraged borrowing, and limited regulations leading to betting on one outcome. </a:t>
            </a: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Before September 2008, the US governing institutions focused on addressing liquidity concerns, stimulating demand, and preventing mortgage foreclosures.   </a:t>
            </a:r>
          </a:p>
          <a:p>
            <a:pPr>
              <a:buClrTx/>
            </a:pP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7597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GDP (2 slides)</a:t>
            </a:r>
          </a:p>
        </p:txBody>
      </p:sp>
      <p:sp>
        <p:nvSpPr>
          <p:cNvPr id="8195" name="Content Placeholder 2"/>
          <p:cNvSpPr>
            <a:spLocks noGrp="1"/>
          </p:cNvSpPr>
          <p:nvPr>
            <p:ph idx="1"/>
          </p:nvPr>
        </p:nvSpPr>
        <p:spPr>
          <a:xfrm>
            <a:off x="628650" y="1371600"/>
            <a:ext cx="8258175" cy="5181600"/>
          </a:xfrm>
        </p:spPr>
        <p:txBody>
          <a:bodyPr>
            <a:normAutofit lnSpcReduction="10000"/>
          </a:bodyPr>
          <a:lstStyle/>
          <a:p>
            <a:pPr marL="685800" lvl="1" indent="-342900">
              <a:spcBef>
                <a:spcPts val="600"/>
              </a:spcBef>
              <a:buFont typeface="+mj-lt"/>
              <a:buAutoNum type="arabicPeriod"/>
            </a:pPr>
            <a:r>
              <a:rPr lang="en-US" altLang="en-US" sz="1700" dirty="0">
                <a:latin typeface="+mn-lt"/>
                <a:ea typeface="ＭＳ Ｐゴシック" panose="020B0600070205080204" pitchFamily="34" charset="-128"/>
                <a:cs typeface="Times New Roman" panose="02020603050405020304" pitchFamily="18" charset="0"/>
              </a:rPr>
              <a:t>Gross Domestic Product (GDP) and Growth</a:t>
            </a: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Show a graph of real GDP growth rates for each year of your decade and highlight significant changes in growth rates, such as dips or negative growth (recession) or booms (economic expansion)</a:t>
            </a: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Real GDP data can be found </a:t>
            </a:r>
            <a:r>
              <a:rPr lang="en-US" altLang="en-US" sz="1700" dirty="0">
                <a:latin typeface="+mn-lt"/>
                <a:ea typeface="ＭＳ Ｐゴシック" panose="020B0600070205080204" pitchFamily="34" charset="-128"/>
                <a:cs typeface="Times New Roman" panose="02020603050405020304" pitchFamily="18" charset="0"/>
                <a:hlinkClick r:id="rId3"/>
              </a:rPr>
              <a:t>here</a:t>
            </a:r>
            <a:r>
              <a:rPr lang="en-US" altLang="en-US" sz="1700" dirty="0">
                <a:latin typeface="+mn-lt"/>
                <a:ea typeface="ＭＳ Ｐゴシック" panose="020B0600070205080204" pitchFamily="34" charset="-128"/>
                <a:cs typeface="Times New Roman" panose="02020603050405020304" pitchFamily="18" charset="0"/>
              </a:rPr>
              <a:t> at FRED, the research database of the St. Louis Federal Reserve – adjust the data to your 10 year </a:t>
            </a:r>
            <a:r>
              <a:rPr lang="en-US" altLang="en-US" sz="1700" dirty="0" smtClean="0">
                <a:latin typeface="+mn-lt"/>
                <a:ea typeface="ＭＳ Ｐゴシック" panose="020B0600070205080204" pitchFamily="34" charset="-128"/>
                <a:cs typeface="Times New Roman" panose="02020603050405020304" pitchFamily="18" charset="0"/>
              </a:rPr>
              <a:t>period</a:t>
            </a:r>
          </a:p>
          <a:p>
            <a:pPr lvl="2">
              <a:spcBef>
                <a:spcPts val="600"/>
              </a:spcBef>
            </a:pPr>
            <a:r>
              <a:rPr lang="en-US" altLang="en-US" sz="1700" dirty="0" smtClean="0">
                <a:latin typeface="+mn-lt"/>
                <a:ea typeface="ＭＳ Ｐゴシック" panose="020B0600070205080204" pitchFamily="34" charset="-128"/>
                <a:cs typeface="Times New Roman" panose="02020603050405020304" pitchFamily="18" charset="0"/>
              </a:rPr>
              <a:t>Here </a:t>
            </a:r>
            <a:r>
              <a:rPr lang="en-US" altLang="en-US" sz="1700" dirty="0">
                <a:latin typeface="+mn-lt"/>
                <a:ea typeface="ＭＳ Ｐゴシック" panose="020B0600070205080204" pitchFamily="34" charset="-128"/>
                <a:cs typeface="Times New Roman" panose="02020603050405020304" pitchFamily="18" charset="0"/>
              </a:rPr>
              <a:t>is a </a:t>
            </a:r>
            <a:r>
              <a:rPr lang="en-US" altLang="en-US" sz="1700" dirty="0">
                <a:latin typeface="+mn-lt"/>
                <a:ea typeface="ＭＳ Ｐゴシック" panose="020B0600070205080204" pitchFamily="34" charset="-128"/>
                <a:cs typeface="Times New Roman" panose="02020603050405020304" pitchFamily="18" charset="0"/>
                <a:hlinkClick r:id="rId4"/>
              </a:rPr>
              <a:t>video</a:t>
            </a:r>
            <a:r>
              <a:rPr lang="en-US" altLang="en-US" sz="1700" dirty="0">
                <a:latin typeface="+mn-lt"/>
                <a:ea typeface="ＭＳ Ｐゴシック" panose="020B0600070205080204" pitchFamily="34" charset="-128"/>
                <a:cs typeface="Times New Roman" panose="02020603050405020304" pitchFamily="18" charset="0"/>
              </a:rPr>
              <a:t> to introduce you to using the FRED </a:t>
            </a:r>
            <a:r>
              <a:rPr lang="en-US" altLang="en-US" sz="1700" dirty="0" smtClean="0">
                <a:latin typeface="+mn-lt"/>
                <a:ea typeface="ＭＳ Ｐゴシック" panose="020B0600070205080204" pitchFamily="34" charset="-128"/>
                <a:cs typeface="Times New Roman" panose="02020603050405020304" pitchFamily="18" charset="0"/>
              </a:rPr>
              <a:t>site and this </a:t>
            </a:r>
            <a:r>
              <a:rPr lang="en-US" altLang="en-US" sz="1700" dirty="0" smtClean="0">
                <a:latin typeface="+mn-lt"/>
                <a:ea typeface="ＭＳ Ｐゴシック" panose="020B0600070205080204" pitchFamily="34" charset="-128"/>
                <a:cs typeface="Times New Roman" panose="02020603050405020304" pitchFamily="18" charset="0"/>
                <a:hlinkClick r:id="rId5"/>
              </a:rPr>
              <a:t>video</a:t>
            </a:r>
            <a:r>
              <a:rPr lang="en-US" altLang="en-US" sz="1700" dirty="0" smtClean="0">
                <a:latin typeface="+mn-lt"/>
                <a:ea typeface="ＭＳ Ｐゴシック" panose="020B0600070205080204" pitchFamily="34" charset="-128"/>
                <a:cs typeface="Times New Roman" panose="02020603050405020304" pitchFamily="18" charset="0"/>
              </a:rPr>
              <a:t> shows you how to adjust the units so you can get growth rate for each year – the data above will come up in dollars so it needs to be adjusted.</a:t>
            </a:r>
            <a:endParaRPr lang="en-US" altLang="en-US" sz="1700" dirty="0">
              <a:latin typeface="+mn-lt"/>
              <a:ea typeface="ＭＳ Ｐゴシック" panose="020B0600070205080204" pitchFamily="34" charset="-128"/>
              <a:cs typeface="Times New Roman" panose="02020603050405020304" pitchFamily="18" charset="0"/>
            </a:endParaRPr>
          </a:p>
          <a:p>
            <a:pPr marL="685800" lvl="1" indent="-342900">
              <a:spcBef>
                <a:spcPts val="600"/>
              </a:spcBef>
              <a:buFont typeface="+mj-lt"/>
              <a:buAutoNum type="arabicPeriod"/>
            </a:pPr>
            <a:r>
              <a:rPr lang="en-US" altLang="en-US" sz="1700" dirty="0">
                <a:latin typeface="+mn-lt"/>
                <a:ea typeface="ＭＳ Ｐゴシック" panose="020B0600070205080204" pitchFamily="34" charset="-128"/>
                <a:cs typeface="Times New Roman" panose="02020603050405020304" pitchFamily="18" charset="0"/>
              </a:rPr>
              <a:t>Choose two or three of the most relevant events from this time period that impacted the U.S. economy. Apply specific models developed throughout the course to demonstrate how these events influenced national output during this time period. </a:t>
            </a: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You can use the </a:t>
            </a:r>
            <a:r>
              <a:rPr lang="en-US" altLang="en-US" sz="1700" dirty="0">
                <a:latin typeface="+mn-lt"/>
                <a:ea typeface="ＭＳ Ｐゴシック" panose="020B0600070205080204" pitchFamily="34" charset="-128"/>
                <a:cs typeface="Times New Roman" panose="02020603050405020304" pitchFamily="18" charset="0"/>
                <a:hlinkClick r:id="rId6"/>
              </a:rPr>
              <a:t>GDP formula</a:t>
            </a:r>
            <a:r>
              <a:rPr lang="en-US" altLang="en-US" sz="1700" dirty="0">
                <a:latin typeface="+mn-lt"/>
                <a:ea typeface="ＭＳ Ｐゴシック" panose="020B0600070205080204" pitchFamily="34" charset="-128"/>
                <a:cs typeface="Times New Roman" panose="02020603050405020304" pitchFamily="18" charset="0"/>
              </a:rPr>
              <a:t> to explain how an event impacted GDP growth.  For instance, if there was large increase in military spending because of a war, we would expect to see an increase in </a:t>
            </a:r>
            <a:r>
              <a:rPr lang="en-US" altLang="en-US" sz="1700" dirty="0" smtClean="0">
                <a:latin typeface="+mn-lt"/>
                <a:ea typeface="ＭＳ Ｐゴシック" panose="020B0600070205080204" pitchFamily="34" charset="-128"/>
                <a:cs typeface="Times New Roman" panose="02020603050405020304" pitchFamily="18" charset="0"/>
              </a:rPr>
              <a:t>GDP</a:t>
            </a:r>
            <a:r>
              <a:rPr lang="en-US" altLang="en-US" sz="1700" dirty="0">
                <a:latin typeface="+mn-lt"/>
                <a:ea typeface="ＭＳ Ｐゴシック" panose="020B0600070205080204" pitchFamily="34" charset="-128"/>
                <a:cs typeface="Times New Roman" panose="02020603050405020304" pitchFamily="18" charset="0"/>
              </a:rPr>
              <a:t> </a:t>
            </a:r>
            <a:r>
              <a:rPr lang="en-US" altLang="en-US" sz="1700" dirty="0" smtClean="0">
                <a:latin typeface="+mn-lt"/>
                <a:ea typeface="ＭＳ Ｐゴシック" panose="020B0600070205080204" pitchFamily="34" charset="-128"/>
                <a:cs typeface="Times New Roman" panose="02020603050405020304" pitchFamily="18" charset="0"/>
              </a:rPr>
              <a:t>through increased Government Spending.</a:t>
            </a:r>
            <a:endParaRPr lang="en-US" altLang="en-US" sz="1700" dirty="0">
              <a:latin typeface="+mn-lt"/>
              <a:ea typeface="ＭＳ Ｐゴシック" panose="020B0600070205080204" pitchFamily="34" charset="-128"/>
              <a:cs typeface="Times New Roman" panose="02020603050405020304" pitchFamily="18" charset="0"/>
            </a:endParaRP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Be sure the connections you make are supported by the data you present.</a:t>
            </a:r>
          </a:p>
          <a:p>
            <a:pPr marL="342900" lvl="1" indent="0" algn="ctr">
              <a:spcBef>
                <a:spcPts val="600"/>
              </a:spcBef>
              <a:buNone/>
            </a:pPr>
            <a:r>
              <a:rPr lang="en-US" altLang="en-US" sz="1700" dirty="0" smtClean="0">
                <a:latin typeface="+mn-lt"/>
                <a:ea typeface="ＭＳ Ｐゴシック" panose="020B0600070205080204" pitchFamily="34" charset="-128"/>
                <a:cs typeface="Times New Roman" panose="02020603050405020304" pitchFamily="18" charset="0"/>
              </a:rPr>
              <a:t/>
            </a:r>
            <a:br>
              <a:rPr lang="en-US" altLang="en-US" sz="1700" dirty="0" smtClean="0">
                <a:latin typeface="+mn-lt"/>
                <a:ea typeface="ＭＳ Ｐゴシック" panose="020B0600070205080204" pitchFamily="34" charset="-128"/>
                <a:cs typeface="Times New Roman" panose="02020603050405020304" pitchFamily="18" charset="0"/>
              </a:rPr>
            </a:br>
            <a:r>
              <a:rPr lang="en-US" altLang="en-US" sz="1700" b="1" dirty="0" smtClean="0">
                <a:latin typeface="+mn-lt"/>
                <a:ea typeface="ＭＳ Ｐゴシック" panose="020B0600070205080204" pitchFamily="34" charset="-128"/>
                <a:cs typeface="Times New Roman" panose="02020603050405020304" pitchFamily="18" charset="0"/>
              </a:rPr>
              <a:t>To </a:t>
            </a:r>
            <a:r>
              <a:rPr lang="en-US" altLang="en-US" sz="1700" b="1" dirty="0">
                <a:latin typeface="+mn-lt"/>
                <a:ea typeface="ＭＳ Ｐゴシック" panose="020B0600070205080204" pitchFamily="34" charset="-128"/>
                <a:cs typeface="Times New Roman" panose="02020603050405020304" pitchFamily="18" charset="0"/>
              </a:rPr>
              <a:t>access hyperlinks, view as Slide Show from top ribbon tab</a:t>
            </a:r>
          </a:p>
        </p:txBody>
      </p:sp>
    </p:spTree>
    <p:extLst>
      <p:ext uri="{BB962C8B-B14F-4D97-AF65-F5344CB8AC3E}">
        <p14:creationId xmlns:p14="http://schemas.microsoft.com/office/powerpoint/2010/main" val="2822655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3200" dirty="0">
                <a:ea typeface="+mj-ea"/>
                <a:cs typeface="+mj-cs"/>
              </a:rPr>
              <a:t>Unemployment and Inflation (2+ slides)</a:t>
            </a:r>
            <a:endParaRPr lang="en-US" sz="3200" dirty="0">
              <a:cs typeface="+mj-cs"/>
            </a:endParaRPr>
          </a:p>
        </p:txBody>
      </p:sp>
      <p:sp>
        <p:nvSpPr>
          <p:cNvPr id="3" name="Content Placeholder 2"/>
          <p:cNvSpPr>
            <a:spLocks noGrp="1"/>
          </p:cNvSpPr>
          <p:nvPr>
            <p:ph idx="1"/>
          </p:nvPr>
        </p:nvSpPr>
        <p:spPr>
          <a:xfrm>
            <a:off x="494371" y="990600"/>
            <a:ext cx="8497229" cy="5486400"/>
          </a:xfrm>
        </p:spPr>
        <p:txBody>
          <a:bodyPr>
            <a:noAutofit/>
          </a:bodyPr>
          <a:lstStyle/>
          <a:p>
            <a:pPr marL="342900" lvl="2" indent="-342900">
              <a:spcBef>
                <a:spcPts val="600"/>
              </a:spcBef>
              <a:buFont typeface="+mj-lt"/>
              <a:buAutoNum type="arabicPeriod"/>
              <a:defRPr/>
            </a:pPr>
            <a:r>
              <a:rPr lang="en-US" sz="1600" dirty="0">
                <a:latin typeface="+mn-lt"/>
              </a:rPr>
              <a:t>Analyze </a:t>
            </a:r>
            <a:r>
              <a:rPr lang="en-US" sz="1600" dirty="0">
                <a:latin typeface="+mn-lt"/>
                <a:hlinkClick r:id="rId3"/>
              </a:rPr>
              <a:t>unemployment</a:t>
            </a:r>
            <a:r>
              <a:rPr lang="en-US" sz="1600" dirty="0">
                <a:latin typeface="+mn-lt"/>
              </a:rPr>
              <a:t> and </a:t>
            </a:r>
            <a:r>
              <a:rPr lang="en-US" sz="1600" dirty="0">
                <a:latin typeface="+mn-lt"/>
                <a:hlinkClick r:id="rId4"/>
              </a:rPr>
              <a:t>inflation</a:t>
            </a:r>
            <a:r>
              <a:rPr lang="en-US" sz="1600" dirty="0">
                <a:latin typeface="+mn-lt"/>
              </a:rPr>
              <a:t> data as to their relation to output and growth, using macroeconomic principles and models to explain their effect.</a:t>
            </a:r>
          </a:p>
          <a:p>
            <a:pPr marL="600075" lvl="3" indent="-257175">
              <a:spcBef>
                <a:spcPts val="600"/>
              </a:spcBef>
              <a:buFont typeface="Arial" charset="0"/>
              <a:buChar char="•"/>
              <a:defRPr/>
            </a:pPr>
            <a:r>
              <a:rPr lang="en-US" sz="1600" dirty="0">
                <a:latin typeface="+mn-lt"/>
                <a:cs typeface="Times New Roman" panose="02020603050405020304" pitchFamily="18" charset="0"/>
              </a:rPr>
              <a:t>Show graphs of both annual inflation rates and annual unemployment rates throughout your decade. </a:t>
            </a:r>
          </a:p>
          <a:p>
            <a:pPr marL="942975" lvl="4" indent="-257175">
              <a:spcBef>
                <a:spcPts val="600"/>
              </a:spcBef>
              <a:buFont typeface="Arial" charset="0"/>
              <a:buChar char="•"/>
              <a:defRPr/>
            </a:pPr>
            <a:r>
              <a:rPr lang="en-US" sz="1600" dirty="0">
                <a:latin typeface="+mn-lt"/>
                <a:cs typeface="Times New Roman" panose="02020603050405020304" pitchFamily="18" charset="0"/>
              </a:rPr>
              <a:t>Find data on inflation </a:t>
            </a:r>
            <a:r>
              <a:rPr lang="en-US" sz="1600" dirty="0" smtClean="0">
                <a:latin typeface="+mn-lt"/>
                <a:cs typeface="Times New Roman" panose="02020603050405020304" pitchFamily="18" charset="0"/>
              </a:rPr>
              <a:t>rates – here are some you could use (you do not need to use all), and be sure to </a:t>
            </a:r>
            <a:r>
              <a:rPr lang="en-US" sz="1600" dirty="0" smtClean="0">
                <a:latin typeface="+mn-lt"/>
                <a:cs typeface="Times New Roman" panose="02020603050405020304" pitchFamily="18" charset="0"/>
                <a:hlinkClick r:id="rId5"/>
              </a:rPr>
              <a:t>change the units </a:t>
            </a:r>
            <a:r>
              <a:rPr lang="en-US" sz="1600" dirty="0" smtClean="0">
                <a:latin typeface="+mn-lt"/>
                <a:cs typeface="Times New Roman" panose="02020603050405020304" pitchFamily="18" charset="0"/>
              </a:rPr>
              <a:t>to percent change from a year ago:</a:t>
            </a:r>
            <a:endParaRPr lang="en-US" sz="1600" dirty="0">
              <a:latin typeface="+mn-lt"/>
              <a:cs typeface="Times New Roman" panose="02020603050405020304" pitchFamily="18" charset="0"/>
            </a:endParaRPr>
          </a:p>
          <a:p>
            <a:pPr marL="1285875" lvl="5" indent="-257175">
              <a:spcBef>
                <a:spcPts val="600"/>
              </a:spcBef>
              <a:buFont typeface="Arial" charset="0"/>
              <a:buChar char="•"/>
              <a:defRPr/>
            </a:pPr>
            <a:r>
              <a:rPr lang="en-US" sz="1600" dirty="0">
                <a:cs typeface="Times New Roman" panose="02020603050405020304" pitchFamily="18" charset="0"/>
                <a:hlinkClick r:id="rId6"/>
              </a:rPr>
              <a:t>Consumer Price </a:t>
            </a:r>
            <a:r>
              <a:rPr lang="en-US" sz="1600" dirty="0" smtClean="0">
                <a:cs typeface="Times New Roman" panose="02020603050405020304" pitchFamily="18" charset="0"/>
                <a:hlinkClick r:id="rId6"/>
              </a:rPr>
              <a:t>Index</a:t>
            </a:r>
            <a:endParaRPr lang="en-US" sz="1600" dirty="0">
              <a:cs typeface="Times New Roman" panose="02020603050405020304" pitchFamily="18" charset="0"/>
            </a:endParaRPr>
          </a:p>
          <a:p>
            <a:pPr marL="1285875" lvl="5" indent="-257175">
              <a:spcBef>
                <a:spcPts val="600"/>
              </a:spcBef>
              <a:buFont typeface="Arial" charset="0"/>
              <a:buChar char="•"/>
              <a:defRPr/>
            </a:pPr>
            <a:r>
              <a:rPr lang="en-US" sz="1600" dirty="0" smtClean="0">
                <a:cs typeface="Times New Roman" panose="02020603050405020304" pitchFamily="18" charset="0"/>
                <a:hlinkClick r:id="rId7"/>
              </a:rPr>
              <a:t>Consumer Price Index – Less Food and Energy </a:t>
            </a:r>
            <a:r>
              <a:rPr lang="en-US" sz="1600" dirty="0" smtClean="0">
                <a:cs typeface="Times New Roman" panose="02020603050405020304" pitchFamily="18" charset="0"/>
              </a:rPr>
              <a:t>(less volatile and often uses for targeting purposes, often called “Core CPI”)</a:t>
            </a:r>
            <a:endParaRPr lang="en-US" sz="1600" dirty="0">
              <a:cs typeface="Times New Roman" panose="02020603050405020304" pitchFamily="18" charset="0"/>
            </a:endParaRPr>
          </a:p>
          <a:p>
            <a:pPr marL="1285875" lvl="5" indent="-257175">
              <a:spcBef>
                <a:spcPts val="600"/>
              </a:spcBef>
              <a:buFont typeface="Arial" charset="0"/>
              <a:buChar char="•"/>
              <a:defRPr/>
            </a:pPr>
            <a:r>
              <a:rPr lang="en-US" sz="1600" dirty="0">
                <a:cs typeface="Times New Roman" panose="02020603050405020304" pitchFamily="18" charset="0"/>
                <a:hlinkClick r:id="rId8"/>
              </a:rPr>
              <a:t>Producer Price Index</a:t>
            </a:r>
            <a:endParaRPr lang="en-US" sz="1600" dirty="0">
              <a:cs typeface="Times New Roman" panose="02020603050405020304" pitchFamily="18" charset="0"/>
            </a:endParaRPr>
          </a:p>
          <a:p>
            <a:pPr marL="942975" lvl="4" indent="-257175">
              <a:spcBef>
                <a:spcPts val="600"/>
              </a:spcBef>
              <a:buFont typeface="Arial" charset="0"/>
              <a:buChar char="•"/>
              <a:defRPr/>
            </a:pPr>
            <a:r>
              <a:rPr lang="en-US" sz="1600" dirty="0">
                <a:latin typeface="+mn-lt"/>
                <a:cs typeface="Times New Roman" panose="02020603050405020304" pitchFamily="18" charset="0"/>
              </a:rPr>
              <a:t>Find data on unemployment </a:t>
            </a:r>
            <a:r>
              <a:rPr lang="en-US" sz="1600" dirty="0">
                <a:latin typeface="+mn-lt"/>
                <a:cs typeface="Times New Roman" panose="02020603050405020304" pitchFamily="18" charset="0"/>
                <a:hlinkClick r:id="rId9"/>
              </a:rPr>
              <a:t>here</a:t>
            </a:r>
            <a:endParaRPr lang="en-US" sz="1600" dirty="0">
              <a:latin typeface="+mn-lt"/>
              <a:cs typeface="Times New Roman" panose="02020603050405020304" pitchFamily="18" charset="0"/>
            </a:endParaRPr>
          </a:p>
          <a:p>
            <a:pPr marL="600075" lvl="3" indent="-257175">
              <a:spcBef>
                <a:spcPts val="600"/>
              </a:spcBef>
              <a:buFont typeface="Arial" charset="0"/>
              <a:buChar char="•"/>
              <a:defRPr/>
            </a:pPr>
            <a:r>
              <a:rPr lang="en-US" sz="1600" dirty="0">
                <a:latin typeface="+mn-lt"/>
                <a:cs typeface="Times New Roman" panose="02020603050405020304" pitchFamily="18" charset="0"/>
              </a:rPr>
              <a:t>Explain how inflation and unemployment are calculated for the data presented</a:t>
            </a:r>
          </a:p>
          <a:p>
            <a:pPr marL="600075" lvl="3" indent="-257175">
              <a:spcBef>
                <a:spcPts val="600"/>
              </a:spcBef>
              <a:buFont typeface="Arial" charset="0"/>
              <a:buChar char="•"/>
              <a:defRPr/>
            </a:pPr>
            <a:r>
              <a:rPr lang="en-US" sz="1600" dirty="0">
                <a:latin typeface="+mn-lt"/>
                <a:cs typeface="Times New Roman" panose="02020603050405020304" pitchFamily="18" charset="0"/>
              </a:rPr>
              <a:t>Discuss how changes in both are related to changes in GDP growth</a:t>
            </a:r>
          </a:p>
          <a:p>
            <a:pPr marL="342900" lvl="2" indent="-342900">
              <a:spcBef>
                <a:spcPts val="600"/>
              </a:spcBef>
              <a:buFont typeface="+mj-lt"/>
              <a:buAutoNum type="arabicPeriod"/>
              <a:defRPr/>
            </a:pPr>
            <a:r>
              <a:rPr lang="en-US" sz="1600" dirty="0">
                <a:latin typeface="+mn-lt"/>
              </a:rPr>
              <a:t>Apply specific models developed throughout the course to demonstrate how the previously selected events influenced both unemployment and inflation during this time period. </a:t>
            </a:r>
          </a:p>
          <a:p>
            <a:pPr marL="600075" lvl="3" indent="-257175">
              <a:spcBef>
                <a:spcPts val="600"/>
              </a:spcBef>
              <a:buFont typeface="Arial" charset="0"/>
              <a:buChar char="•"/>
              <a:defRPr/>
            </a:pPr>
            <a:r>
              <a:rPr lang="en-US" sz="1600" dirty="0">
                <a:latin typeface="+mn-lt"/>
              </a:rPr>
              <a:t>Discuss how the events impacted both economic indicators</a:t>
            </a:r>
          </a:p>
          <a:p>
            <a:pPr marL="600075" lvl="3" indent="-257175">
              <a:spcBef>
                <a:spcPts val="600"/>
              </a:spcBef>
              <a:buFont typeface="Arial" charset="0"/>
              <a:buChar char="•"/>
              <a:defRPr/>
            </a:pPr>
            <a:r>
              <a:rPr lang="en-US" sz="1600" dirty="0">
                <a:latin typeface="+mn-lt"/>
              </a:rPr>
              <a:t>For the final draft, look to include our AD-AS model to illustrate how events led the changes observed in </a:t>
            </a:r>
            <a:r>
              <a:rPr lang="en-US" sz="1600" dirty="0" smtClean="0">
                <a:latin typeface="+mn-lt"/>
              </a:rPr>
              <a:t>both</a:t>
            </a:r>
            <a:endParaRPr lang="en-US" sz="1600" dirty="0">
              <a:latin typeface="+mn-lt"/>
            </a:endParaRPr>
          </a:p>
        </p:txBody>
      </p:sp>
    </p:spTree>
    <p:extLst>
      <p:ext uri="{BB962C8B-B14F-4D97-AF65-F5344CB8AC3E}">
        <p14:creationId xmlns:p14="http://schemas.microsoft.com/office/powerpoint/2010/main" val="1006298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Interest Rates</a:t>
            </a:r>
            <a:endParaRPr lang="en-US" sz="3200" dirty="0">
              <a:cs typeface="+mj-cs"/>
            </a:endParaRPr>
          </a:p>
        </p:txBody>
      </p:sp>
      <p:sp>
        <p:nvSpPr>
          <p:cNvPr id="3" name="Content Placeholder 2"/>
          <p:cNvSpPr>
            <a:spLocks noGrp="1"/>
          </p:cNvSpPr>
          <p:nvPr>
            <p:ph idx="1"/>
          </p:nvPr>
        </p:nvSpPr>
        <p:spPr>
          <a:xfrm>
            <a:off x="628650" y="1295400"/>
            <a:ext cx="8362950" cy="4525963"/>
          </a:xfrm>
        </p:spPr>
        <p:txBody>
          <a:bodyPr>
            <a:normAutofit/>
          </a:bodyPr>
          <a:lstStyle/>
          <a:p>
            <a:pPr marL="0" indent="0" eaLnBrk="1" fontAlgn="auto" hangingPunct="1">
              <a:spcAft>
                <a:spcPts val="0"/>
              </a:spcAft>
              <a:buClrTx/>
              <a:buSzTx/>
              <a:buFont typeface="Arial" charset="0"/>
              <a:buNone/>
              <a:defRPr/>
            </a:pPr>
            <a:r>
              <a:rPr lang="en-US" sz="1800" dirty="0"/>
              <a:t>Analyze interest rate fluctuations throughout this time period and their effects on other aspects of the economy.</a:t>
            </a:r>
          </a:p>
          <a:p>
            <a:pPr eaLnBrk="1" fontAlgn="auto" hangingPunct="1">
              <a:spcAft>
                <a:spcPts val="0"/>
              </a:spcAft>
              <a:buClrTx/>
              <a:buSzTx/>
              <a:defRPr/>
            </a:pPr>
            <a:r>
              <a:rPr lang="en-US" sz="1800" dirty="0"/>
              <a:t>Show graph of interest rates during your time period – there are different rate to choose from, like the </a:t>
            </a:r>
            <a:r>
              <a:rPr lang="en-US" sz="1800" dirty="0">
                <a:hlinkClick r:id="rId3"/>
              </a:rPr>
              <a:t>Federal Funds Rate</a:t>
            </a:r>
            <a:r>
              <a:rPr lang="en-US" sz="1800" dirty="0"/>
              <a:t>, the </a:t>
            </a:r>
            <a:r>
              <a:rPr lang="en-US" sz="1800" dirty="0">
                <a:hlinkClick r:id="rId4"/>
              </a:rPr>
              <a:t>3-Month Treasury Rate</a:t>
            </a:r>
            <a:r>
              <a:rPr lang="en-US" sz="1800" dirty="0"/>
              <a:t> or the </a:t>
            </a:r>
            <a:r>
              <a:rPr lang="en-US" sz="1800" dirty="0">
                <a:hlinkClick r:id="rId5"/>
              </a:rPr>
              <a:t>Bank Prime Loan Rate</a:t>
            </a:r>
            <a:r>
              <a:rPr lang="en-US" sz="1800" dirty="0"/>
              <a:t> which will each give a sense of the level of interest rates and the trend throughout the decade</a:t>
            </a:r>
          </a:p>
          <a:p>
            <a:pPr eaLnBrk="1" fontAlgn="auto" hangingPunct="1">
              <a:spcAft>
                <a:spcPts val="0"/>
              </a:spcAft>
              <a:buClrTx/>
              <a:buSzTx/>
              <a:defRPr/>
            </a:pPr>
            <a:r>
              <a:rPr lang="en-US" sz="1800" dirty="0"/>
              <a:t>Then discuss the following:</a:t>
            </a:r>
          </a:p>
          <a:p>
            <a:pPr lvl="1" eaLnBrk="1" fontAlgn="auto" hangingPunct="1">
              <a:spcAft>
                <a:spcPts val="0"/>
              </a:spcAft>
              <a:buClrTx/>
              <a:buSzTx/>
              <a:defRPr/>
            </a:pPr>
            <a:r>
              <a:rPr lang="en-US" dirty="0"/>
              <a:t>How would these fluctuations affect/be affected by inflation? </a:t>
            </a:r>
          </a:p>
          <a:p>
            <a:pPr lvl="1" eaLnBrk="1" fontAlgn="auto" hangingPunct="1">
              <a:spcAft>
                <a:spcPts val="0"/>
              </a:spcAft>
              <a:buClrTx/>
              <a:buSzTx/>
              <a:defRPr/>
            </a:pPr>
            <a:r>
              <a:rPr lang="en-US" dirty="0"/>
              <a:t>Would investments and foreign trade rates increase or decrease? </a:t>
            </a:r>
          </a:p>
          <a:p>
            <a:pPr lvl="1" eaLnBrk="1" fontAlgn="auto" hangingPunct="1">
              <a:spcAft>
                <a:spcPts val="0"/>
              </a:spcAft>
              <a:buClrTx/>
              <a:buSzTx/>
              <a:defRPr/>
            </a:pPr>
            <a:r>
              <a:rPr lang="en-US" dirty="0"/>
              <a:t>How would the GDP of the American economy be affected? </a:t>
            </a:r>
          </a:p>
          <a:p>
            <a:pPr lvl="1" eaLnBrk="1" fontAlgn="auto" hangingPunct="1">
              <a:spcAft>
                <a:spcPts val="0"/>
              </a:spcAft>
              <a:buClrTx/>
              <a:buSzTx/>
              <a:defRPr/>
            </a:pPr>
            <a:r>
              <a:rPr lang="en-US" dirty="0">
                <a:cs typeface="+mn-cs"/>
              </a:rPr>
              <a:t>To answer the above questions, consider the </a:t>
            </a:r>
            <a:r>
              <a:rPr lang="en-US" dirty="0">
                <a:cs typeface="+mn-cs"/>
                <a:hlinkClick r:id="rId6"/>
              </a:rPr>
              <a:t>relationship between interest rates and GDP</a:t>
            </a:r>
            <a:endParaRPr lang="en-US" dirty="0">
              <a:cs typeface="+mn-cs"/>
            </a:endParaRPr>
          </a:p>
        </p:txBody>
      </p:sp>
    </p:spTree>
    <p:extLst>
      <p:ext uri="{BB962C8B-B14F-4D97-AF65-F5344CB8AC3E}">
        <p14:creationId xmlns:p14="http://schemas.microsoft.com/office/powerpoint/2010/main" val="1815948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smtClean="0">
                <a:latin typeface="+mn-lt"/>
                <a:ea typeface="ＭＳ Ｐゴシック" panose="020B0600070205080204" pitchFamily="34" charset="-128"/>
                <a:cs typeface="Times New Roman" panose="02020603050405020304" pitchFamily="18" charset="0"/>
              </a:rPr>
              <a:t>.</a:t>
            </a:r>
          </a:p>
          <a:p>
            <a:r>
              <a:rPr lang="en-US" altLang="en-US" sz="1800" dirty="0" smtClean="0">
                <a:latin typeface="+mn-lt"/>
                <a:ea typeface="ＭＳ Ｐゴシック" panose="020B0600070205080204" pitchFamily="34" charset="-128"/>
                <a:cs typeface="Times New Roman" panose="02020603050405020304" pitchFamily="18" charset="0"/>
              </a:rPr>
              <a:t>For help with what in-text citations and reference listings should look like in a PowerPoint, refer </a:t>
            </a:r>
            <a:r>
              <a:rPr lang="en-US" altLang="en-US" sz="1800" dirty="0" smtClean="0">
                <a:latin typeface="+mn-lt"/>
                <a:ea typeface="ＭＳ Ｐゴシック" panose="020B0600070205080204" pitchFamily="34" charset="-128"/>
                <a:cs typeface="Times New Roman" panose="02020603050405020304" pitchFamily="18" charset="0"/>
                <a:hlinkClick r:id="rId4"/>
              </a:rPr>
              <a:t>here</a:t>
            </a:r>
            <a:r>
              <a:rPr lang="en-US" altLang="en-US" sz="1800" dirty="0" smtClean="0">
                <a:latin typeface="+mn-lt"/>
                <a:ea typeface="ＭＳ Ｐゴシック" panose="020B0600070205080204" pitchFamily="34" charset="-128"/>
                <a:cs typeface="Times New Roman" panose="02020603050405020304" pitchFamily="18" charset="0"/>
              </a:rPr>
              <a:t>.</a:t>
            </a:r>
            <a:endParaRPr lang="en-US" altLang="en-US" sz="1800" dirty="0">
              <a:latin typeface="+mn-l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611103707"/>
      </p:ext>
    </p:extLst>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2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3.xml><?xml version="1.0" encoding="utf-8"?>
<a:theme xmlns:a="http://schemas.openxmlformats.org/drawingml/2006/main" name="3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4.xml><?xml version="1.0" encoding="utf-8"?>
<a:theme xmlns:a="http://schemas.openxmlformats.org/drawingml/2006/main" name="4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5.xml><?xml version="1.0" encoding="utf-8"?>
<a:theme xmlns:a="http://schemas.openxmlformats.org/drawingml/2006/main" name="5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6.xml><?xml version="1.0" encoding="utf-8"?>
<a:theme xmlns:a="http://schemas.openxmlformats.org/drawingml/2006/main" name="6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940</Words>
  <Application>Microsoft Office PowerPoint</Application>
  <PresentationFormat>On-screen Show (4:3)</PresentationFormat>
  <Paragraphs>62</Paragraphs>
  <Slides>6</Slides>
  <Notes>6</Notes>
  <HiddenSlides>0</HiddenSlides>
  <MMClips>0</MMClips>
  <ScaleCrop>false</ScaleCrop>
  <HeadingPairs>
    <vt:vector size="4" baseType="variant">
      <vt:variant>
        <vt:lpstr>Theme</vt:lpstr>
      </vt:variant>
      <vt:variant>
        <vt:i4>6</vt:i4>
      </vt:variant>
      <vt:variant>
        <vt:lpstr>Slide Titles</vt:lpstr>
      </vt:variant>
      <vt:variant>
        <vt:i4>6</vt:i4>
      </vt:variant>
    </vt:vector>
  </HeadingPairs>
  <TitlesOfParts>
    <vt:vector size="12" baseType="lpstr">
      <vt:lpstr>1_Office Theme</vt:lpstr>
      <vt:lpstr>2_Office Theme</vt:lpstr>
      <vt:lpstr>3_Office Theme</vt:lpstr>
      <vt:lpstr>4_Office Theme</vt:lpstr>
      <vt:lpstr>5_Office Theme</vt:lpstr>
      <vt:lpstr>6_Office Theme</vt:lpstr>
      <vt:lpstr>Financial Crisis in the US</vt:lpstr>
      <vt:lpstr>Ten-Year Period of U.S. Economic History Overview</vt:lpstr>
      <vt:lpstr>GDP (2 slides)</vt:lpstr>
      <vt:lpstr>Unemployment and Inflation (2+ slides)</vt:lpstr>
      <vt:lpstr>Interest Rates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Bishow</dc:creator>
  <cp:lastModifiedBy>Bishow</cp:lastModifiedBy>
  <cp:revision>15</cp:revision>
  <dcterms:created xsi:type="dcterms:W3CDTF">2018-09-14T17:03:59Z</dcterms:created>
  <dcterms:modified xsi:type="dcterms:W3CDTF">2018-09-14T19:09:01Z</dcterms:modified>
</cp:coreProperties>
</file>